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9" r:id="rId1"/>
  </p:sldMasterIdLst>
  <p:notesMasterIdLst>
    <p:notesMasterId r:id="rId19"/>
  </p:notesMasterIdLst>
  <p:sldIdLst>
    <p:sldId id="275" r:id="rId2"/>
    <p:sldId id="268" r:id="rId3"/>
    <p:sldId id="297" r:id="rId4"/>
    <p:sldId id="282" r:id="rId5"/>
    <p:sldId id="274" r:id="rId6"/>
    <p:sldId id="291" r:id="rId7"/>
    <p:sldId id="298" r:id="rId8"/>
    <p:sldId id="259" r:id="rId9"/>
    <p:sldId id="295" r:id="rId10"/>
    <p:sldId id="270" r:id="rId11"/>
    <p:sldId id="271" r:id="rId12"/>
    <p:sldId id="287" r:id="rId13"/>
    <p:sldId id="262" r:id="rId14"/>
    <p:sldId id="272" r:id="rId15"/>
    <p:sldId id="289" r:id="rId16"/>
    <p:sldId id="29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E93634-8356-42BF-A925-1338F4FB878A}">
          <p14:sldIdLst>
            <p14:sldId id="275"/>
            <p14:sldId id="268"/>
          </p14:sldIdLst>
        </p14:section>
        <p14:section name="whereiation" id="{AD58AA4F-6E36-4613-9CEC-264EB85853E7}">
          <p14:sldIdLst>
            <p14:sldId id="297"/>
            <p14:sldId id="282"/>
            <p14:sldId id="274"/>
            <p14:sldId id="291"/>
            <p14:sldId id="298"/>
          </p14:sldIdLst>
        </p14:section>
        <p14:section name="headliner" id="{AE101E12-C4C8-47CF-A1EB-FA6A21EA66DC}">
          <p14:sldIdLst>
            <p14:sldId id="259"/>
            <p14:sldId id="295"/>
            <p14:sldId id="270"/>
            <p14:sldId id="271"/>
            <p14:sldId id="287"/>
            <p14:sldId id="262"/>
            <p14:sldId id="272"/>
            <p14:sldId id="289"/>
            <p14:sldId id="296"/>
          </p14:sldIdLst>
        </p14:section>
        <p14:section name="Appendix" id="{7EE5504D-2031-4286-B75D-731A1BDA07B9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F8F8F8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5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A97CB-061C-49BC-A482-EBA0D2D66E43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14975-93FA-47C4-B59E-2ECB3378C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Dashboards &amp; Reports</a:t>
            </a:r>
          </a:p>
          <a:p>
            <a:pPr lvl="1"/>
            <a:r>
              <a:rPr lang="en-US" dirty="0"/>
              <a:t>Put the metrics with the largest differences at the top</a:t>
            </a:r>
          </a:p>
          <a:p>
            <a:endParaRPr lang="en-US" dirty="0"/>
          </a:p>
          <a:p>
            <a:r>
              <a:rPr lang="en-US" dirty="0"/>
              <a:t>Emails</a:t>
            </a:r>
          </a:p>
          <a:p>
            <a:endParaRPr lang="en-US" dirty="0"/>
          </a:p>
          <a:p>
            <a:r>
              <a:rPr lang="en-US" dirty="0"/>
              <a:t>Qlik + R integration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519FE-32CF-4FD6-BEB4-CC8E9AC102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9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24DF-EBF9-4725-B0BE-8CBF6C320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EFD64-28ED-4DE0-8E6E-1FE4CAF34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FA5D3-B9A8-43EB-ABB1-C0EBCB33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413CE-4830-49F0-8532-A4E0D0C0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0799-50E9-4AF1-9859-68FAA571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778D-0F30-46C8-9791-22921BE5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1D4F0-ED9E-4847-9A64-F9AD8BC9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CC078-B0D3-47A3-B627-62C42132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5BBE2-E3C8-44E1-A7F6-C5378BFB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2057A-3AC8-43AD-8CE7-E3F6EC23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A7CCC-C14A-4410-85F1-953409C45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CA18C-D533-4F0D-B272-461DB3AB2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0247-CDB9-4C8C-9B00-C117869D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6FAAD-D43C-47A4-B457-E8388C31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080BB-3B7C-43FE-9961-414FA765C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5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9515E3-4461-401A-9FB2-7251FE538997}"/>
              </a:ext>
            </a:extLst>
          </p:cNvPr>
          <p:cNvSpPr/>
          <p:nvPr userDrawn="1"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4432-AC95-465E-A9CF-7165CFC8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72A7-F480-4E98-B06F-750F78677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A431E-56B0-41BD-8E0D-F2267DD3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FD9D-CA9C-4582-B0B0-A81969AE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59B7D-34BE-476A-B7FA-A56A25D6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1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2BEF-441D-48AC-B17D-765CBC25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5A183-7A3F-438A-A82B-A63754AE9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1580D-429F-4F68-99FB-F98C4D85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CDA3-13C9-4BE4-9BF4-AE6FEB6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C13D9-9B2B-42C0-8308-0C4B4D62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3B44-9B74-4CF4-8319-4042881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43AC-9D1C-41B3-85CB-84DF3D8F5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D0E0-EF6D-48B2-8190-F6D017743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7A55A-79C8-45EB-95C2-E1F5B1EE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205A9-1DBA-453C-A394-0B57BBF7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AA65F-05B1-4C75-A421-5BC9ACA7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C9965-CEEB-47FE-9D19-5B9A824D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08703-BF17-4CCF-BCF2-68D49A703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E401F-7D78-4923-8D76-C7D1476FD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7F0E9E-2E49-47C3-8A7A-E663DA360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8E533-C5F4-4F0D-9F57-6A97AC97F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515C7-043A-43D6-8E37-102D65DF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76F9B-313C-407E-8AA1-A7DF8124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BB90D-C8C2-420C-A121-0C2A9C4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0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98FC-FB1C-4F98-8042-F1BEBB05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9F696-600A-49F4-961F-CABCA61E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09C8E-F420-42E8-85E8-E5F8F58E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162A-95B2-4FD6-927B-FDFC16EE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6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8C505-2ECA-4DE9-A667-3DD85354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4A657-941C-46C6-BD6C-8D5CEF4B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B64A3-BCF2-4B56-AB04-3A1A3499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7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1432-8AC4-474C-A728-43FF4DF8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AA800-35D4-4A50-BC46-768E0D6C2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B53A-409B-44D9-A6F1-7B802745A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43832-540B-441D-B357-977898F1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A7F20-9297-44FA-86D9-E77A3D99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599B0-C59F-45A0-ABD6-D2E4091F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6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F0FE-1817-47AF-8F96-4188A343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DE14B-D66E-4817-8ED0-7F1A204B7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27286-34C2-4FA2-9DCE-FC99500E8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4B2B4-D08B-4B02-896F-00880DC5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B621D-EE8F-47E3-9686-3159F70A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816C3-E1A5-4E1D-BDE2-A1092967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6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5516B-AFD6-4C2F-92A9-5A5B2EEFB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B3D83-4958-465C-9DD1-D80335A71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E5F14-35CB-4B17-91F1-EAB8AACCD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B4BF9-21B1-4D2E-8A30-199B0E9C05B7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F038E-DAD8-4A2A-AF93-E66DB9814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AD73A-9EC2-4032-9590-7C21A668E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8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  <p:sldLayoutId id="2147484327" r:id="rId8"/>
    <p:sldLayoutId id="2147484328" r:id="rId9"/>
    <p:sldLayoutId id="2147484329" r:id="rId10"/>
    <p:sldLayoutId id="21474843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B0F03474-F56D-4EC7-A7B2-5F0936024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B0755-DB99-4F5C-AE8F-698979A6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15" y="1413684"/>
            <a:ext cx="8606013" cy="17963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  <a:latin typeface="+mn-lt"/>
                <a:cs typeface="Courier New" panose="02070309020205020404" pitchFamily="49" charset="0"/>
              </a:rPr>
              <a:t>R Package Development &amp; </a:t>
            </a:r>
            <a:br>
              <a:rPr lang="en-US" sz="5200" dirty="0">
                <a:solidFill>
                  <a:srgbClr val="FFFFFF"/>
                </a:solidFill>
                <a:latin typeface="+mn-lt"/>
                <a:cs typeface="Courier New" panose="02070309020205020404" pitchFamily="49" charset="0"/>
              </a:rPr>
            </a:br>
            <a:r>
              <a:rPr lang="en-US" sz="5200" dirty="0">
                <a:solidFill>
                  <a:srgbClr val="FFFFFF"/>
                </a:solidFill>
                <a:latin typeface="+mn-lt"/>
                <a:cs typeface="Courier New" panose="02070309020205020404" pitchFamily="49" charset="0"/>
              </a:rPr>
              <a:t>My Analytics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982EE-B847-4379-8397-3D1ABE6F1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15" y="4623688"/>
            <a:ext cx="3534093" cy="10148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</a:rPr>
              <a:t>Jake Riley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github.com/</a:t>
            </a:r>
            <a:r>
              <a:rPr lang="en-US" sz="2000" dirty="0" err="1">
                <a:solidFill>
                  <a:srgbClr val="FFFFFF"/>
                </a:solidFill>
              </a:rPr>
              <a:t>rjake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5895-3408-4B50-B2DC-E45F583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1EA3-1491-4AD1-8C50-0DDEC4471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19" y="1690687"/>
            <a:ext cx="10691531" cy="154019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headliner</a:t>
            </a:r>
            <a:r>
              <a:rPr lang="en-US" dirty="0">
                <a:solidFill>
                  <a:schemeClr val="accent1"/>
                </a:solidFill>
              </a:rPr>
              <a:t> is an R package focused on informative titles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Given two values,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headliner</a:t>
            </a:r>
            <a:r>
              <a:rPr lang="en-US" dirty="0">
                <a:solidFill>
                  <a:schemeClr val="accent1"/>
                </a:solidFill>
              </a:rPr>
              <a:t> gives metadata about the difference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811BC60-C08E-4EE6-8503-64734A6D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" t="6557" r="3009" b="17537"/>
          <a:stretch/>
        </p:blipFill>
        <p:spPr bwMode="auto">
          <a:xfrm>
            <a:off x="9927184" y="171549"/>
            <a:ext cx="1894091" cy="216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2FF43F-C1EE-43DE-A8E1-2CBDD3761E3C}"/>
              </a:ext>
            </a:extLst>
          </p:cNvPr>
          <p:cNvSpPr txBox="1"/>
          <p:nvPr/>
        </p:nvSpPr>
        <p:spPr>
          <a:xfrm>
            <a:off x="1011244" y="3429000"/>
            <a:ext cx="40446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32, 24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8 (32 vs. 24)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24, 32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8 (24 vs. 32)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48EA1-0E61-45C0-A596-312F1F5A89D6}"/>
              </a:ext>
            </a:extLst>
          </p:cNvPr>
          <p:cNvSpPr txBox="1"/>
          <p:nvPr/>
        </p:nvSpPr>
        <p:spPr>
          <a:xfrm>
            <a:off x="6218455" y="3324481"/>
            <a:ext cx="578188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24, 32, 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return_data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8  delta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25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8  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article_delta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25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article_delta_p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-8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raw_delta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-25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raw_delta_p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 -8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article_raw_delta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-25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article_raw_delta_p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-1  sign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decrease  trend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24 vs. 32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orig_values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81AAE-CAEA-4E11-B5E0-0C4FED9FFA40}"/>
              </a:ext>
            </a:extLst>
          </p:cNvPr>
          <p:cNvSpPr txBox="1"/>
          <p:nvPr/>
        </p:nvSpPr>
        <p:spPr>
          <a:xfrm>
            <a:off x="9693265" y="4424619"/>
            <a:ext cx="19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Talking points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12681E-B1A6-4739-B984-AF05905C27AA}"/>
              </a:ext>
            </a:extLst>
          </p:cNvPr>
          <p:cNvSpPr/>
          <p:nvPr/>
        </p:nvSpPr>
        <p:spPr>
          <a:xfrm>
            <a:off x="6218455" y="3749040"/>
            <a:ext cx="5602820" cy="2511342"/>
          </a:xfrm>
          <a:prstGeom prst="roundRect">
            <a:avLst>
              <a:gd name="adj" fmla="val 1100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4A25-8D04-4138-9ADA-B8E88EDD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headliner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6B335F-E597-43D4-9EB5-3DB2FF2F9699}"/>
              </a:ext>
            </a:extLst>
          </p:cNvPr>
          <p:cNvSpPr/>
          <p:nvPr/>
        </p:nvSpPr>
        <p:spPr>
          <a:xfrm>
            <a:off x="108857" y="1641222"/>
            <a:ext cx="11884221" cy="4983097"/>
          </a:xfrm>
          <a:prstGeom prst="roundRect">
            <a:avLst>
              <a:gd name="adj" fmla="val 555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cs typeface="Courier New" panose="02070309020205020404" pitchFamily="49" charset="0"/>
              </a:rPr>
              <a:t>Using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glue()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Courier New" panose="02070309020205020404" pitchFamily="49" charset="0"/>
              </a:rPr>
              <a:t>syntax, you can string together talking points:</a:t>
            </a:r>
          </a:p>
          <a:p>
            <a:endParaRPr lang="en-US" sz="2800" b="1" dirty="0">
              <a:solidFill>
                <a:schemeClr val="accent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my_age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&lt;- 36</a:t>
            </a:r>
          </a:p>
          <a:p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glue("I am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my_age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I am 36</a:t>
            </a:r>
          </a:p>
          <a:p>
            <a:endParaRPr lang="en-US" sz="2800" b="1" dirty="0">
              <a:solidFill>
                <a:schemeClr val="accent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headline(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24, 32, 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headline =  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avg. callback time has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{trend}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by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{delta}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minutes since COVID began (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orig_values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“The avg. callback time has </a:t>
            </a:r>
            <a:r>
              <a:rPr lang="en-US" sz="2000" b="1" dirty="0">
                <a:solidFill>
                  <a:schemeClr val="accent1"/>
                </a:solidFill>
              </a:rPr>
              <a:t>decreased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by</a:t>
            </a:r>
            <a:r>
              <a:rPr lang="en-US" sz="2000" b="1" dirty="0">
                <a:solidFill>
                  <a:schemeClr val="accent1"/>
                </a:solidFill>
              </a:rPr>
              <a:t> 8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minutes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since COVID began (</a:t>
            </a:r>
            <a:r>
              <a:rPr lang="en-US" sz="2000" b="1" dirty="0">
                <a:solidFill>
                  <a:schemeClr val="accent1"/>
                </a:solidFill>
              </a:rPr>
              <a:t>24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vs </a:t>
            </a:r>
            <a:r>
              <a:rPr lang="en-US" sz="2000" b="1" dirty="0">
                <a:solidFill>
                  <a:schemeClr val="accent1"/>
                </a:solidFill>
              </a:rPr>
              <a:t>32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Dynamic 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Very little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Lower technical debt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24C7A7-5ABA-4C14-A817-64D91F40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64" y="2222438"/>
            <a:ext cx="3441877" cy="24131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092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9ED2BC0-65B9-4BEA-B2DF-BDA5A3179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r="1" b="42423"/>
          <a:stretch/>
        </p:blipFill>
        <p:spPr>
          <a:xfrm>
            <a:off x="6981006" y="3177026"/>
            <a:ext cx="4946228" cy="1471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06FC4-FF07-4E9A-9255-6419D4310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7"/>
          <a:stretch/>
        </p:blipFill>
        <p:spPr>
          <a:xfrm>
            <a:off x="716898" y="2840320"/>
            <a:ext cx="4254977" cy="2827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E3AB-1925-403F-B323-F1681558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Helper functions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A7D737-BB94-4C75-871C-3BD1C1F99D65}"/>
              </a:ext>
            </a:extLst>
          </p:cNvPr>
          <p:cNvGrpSpPr/>
          <p:nvPr/>
        </p:nvGrpSpPr>
        <p:grpSpPr>
          <a:xfrm>
            <a:off x="1917803" y="2503755"/>
            <a:ext cx="9595414" cy="1984999"/>
            <a:chOff x="1970054" y="1944622"/>
            <a:chExt cx="9595414" cy="19849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7D29C0C-3821-4CFD-A538-94CE5A2708F6}"/>
                </a:ext>
              </a:extLst>
            </p:cNvPr>
            <p:cNvSpPr/>
            <p:nvPr/>
          </p:nvSpPr>
          <p:spPr>
            <a:xfrm>
              <a:off x="8610600" y="3267310"/>
              <a:ext cx="2954868" cy="212893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4BDBBD-286F-44B9-95AD-F5F300EA263D}"/>
                </a:ext>
              </a:extLst>
            </p:cNvPr>
            <p:cNvSpPr/>
            <p:nvPr/>
          </p:nvSpPr>
          <p:spPr>
            <a:xfrm>
              <a:off x="2719493" y="1944622"/>
              <a:ext cx="7017174" cy="1323511"/>
            </a:xfrm>
            <a:custGeom>
              <a:avLst/>
              <a:gdLst>
                <a:gd name="connsiteX0" fmla="*/ 0 w 8119534"/>
                <a:gd name="connsiteY0" fmla="*/ 756149 h 1619749"/>
                <a:gd name="connsiteX1" fmla="*/ 2514600 w 8119534"/>
                <a:gd name="connsiteY1" fmla="*/ 28016 h 1619749"/>
                <a:gd name="connsiteX2" fmla="*/ 8119534 w 8119534"/>
                <a:gd name="connsiteY2" fmla="*/ 1619749 h 1619749"/>
                <a:gd name="connsiteX3" fmla="*/ 8119534 w 8119534"/>
                <a:gd name="connsiteY3" fmla="*/ 1619749 h 1619749"/>
                <a:gd name="connsiteX0" fmla="*/ 0 w 8119534"/>
                <a:gd name="connsiteY0" fmla="*/ 660427 h 1524027"/>
                <a:gd name="connsiteX1" fmla="*/ 4377266 w 8119534"/>
                <a:gd name="connsiteY1" fmla="*/ 33894 h 1524027"/>
                <a:gd name="connsiteX2" fmla="*/ 8119534 w 8119534"/>
                <a:gd name="connsiteY2" fmla="*/ 1524027 h 1524027"/>
                <a:gd name="connsiteX3" fmla="*/ 8119534 w 8119534"/>
                <a:gd name="connsiteY3" fmla="*/ 1524027 h 1524027"/>
                <a:gd name="connsiteX0" fmla="*/ 0 w 8119534"/>
                <a:gd name="connsiteY0" fmla="*/ 479280 h 1342880"/>
                <a:gd name="connsiteX1" fmla="*/ 5985932 w 8119534"/>
                <a:gd name="connsiteY1" fmla="*/ 55947 h 1342880"/>
                <a:gd name="connsiteX2" fmla="*/ 8119534 w 8119534"/>
                <a:gd name="connsiteY2" fmla="*/ 1342880 h 1342880"/>
                <a:gd name="connsiteX3" fmla="*/ 8119534 w 8119534"/>
                <a:gd name="connsiteY3" fmla="*/ 1342880 h 1342880"/>
                <a:gd name="connsiteX0" fmla="*/ 0 w 7012094"/>
                <a:gd name="connsiteY0" fmla="*/ 676819 h 1306739"/>
                <a:gd name="connsiteX1" fmla="*/ 4878492 w 7012094"/>
                <a:gd name="connsiteY1" fmla="*/ 19806 h 1306739"/>
                <a:gd name="connsiteX2" fmla="*/ 7012094 w 7012094"/>
                <a:gd name="connsiteY2" fmla="*/ 1306739 h 1306739"/>
                <a:gd name="connsiteX3" fmla="*/ 7012094 w 7012094"/>
                <a:gd name="connsiteY3" fmla="*/ 1306739 h 1306739"/>
                <a:gd name="connsiteX0" fmla="*/ 0 w 7012094"/>
                <a:gd name="connsiteY0" fmla="*/ 701404 h 1331324"/>
                <a:gd name="connsiteX1" fmla="*/ 4878492 w 7012094"/>
                <a:gd name="connsiteY1" fmla="*/ 44391 h 1331324"/>
                <a:gd name="connsiteX2" fmla="*/ 7012094 w 7012094"/>
                <a:gd name="connsiteY2" fmla="*/ 1331324 h 1331324"/>
                <a:gd name="connsiteX3" fmla="*/ 7012094 w 7012094"/>
                <a:gd name="connsiteY3" fmla="*/ 1331324 h 1331324"/>
                <a:gd name="connsiteX0" fmla="*/ 0 w 7012094"/>
                <a:gd name="connsiteY0" fmla="*/ 707677 h 1337597"/>
                <a:gd name="connsiteX1" fmla="*/ 4878492 w 7012094"/>
                <a:gd name="connsiteY1" fmla="*/ 50664 h 1337597"/>
                <a:gd name="connsiteX2" fmla="*/ 7012094 w 7012094"/>
                <a:gd name="connsiteY2" fmla="*/ 1337597 h 1337597"/>
                <a:gd name="connsiteX3" fmla="*/ 7012094 w 7012094"/>
                <a:gd name="connsiteY3" fmla="*/ 1337597 h 1337597"/>
                <a:gd name="connsiteX0" fmla="*/ 0 w 7017174"/>
                <a:gd name="connsiteY0" fmla="*/ 754551 h 1323511"/>
                <a:gd name="connsiteX1" fmla="*/ 4883572 w 7017174"/>
                <a:gd name="connsiteY1" fmla="*/ 36578 h 1323511"/>
                <a:gd name="connsiteX2" fmla="*/ 7017174 w 7017174"/>
                <a:gd name="connsiteY2" fmla="*/ 1323511 h 1323511"/>
                <a:gd name="connsiteX3" fmla="*/ 7017174 w 7017174"/>
                <a:gd name="connsiteY3" fmla="*/ 1323511 h 132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7174" h="1323511">
                  <a:moveTo>
                    <a:pt x="0" y="754551"/>
                  </a:moveTo>
                  <a:cubicBezTo>
                    <a:pt x="651792" y="-16762"/>
                    <a:pt x="3714043" y="-58249"/>
                    <a:pt x="4883572" y="36578"/>
                  </a:cubicBezTo>
                  <a:cubicBezTo>
                    <a:pt x="6053101" y="131405"/>
                    <a:pt x="7017174" y="1323511"/>
                    <a:pt x="7017174" y="1323511"/>
                  </a:cubicBezTo>
                  <a:lnTo>
                    <a:pt x="7017174" y="1323511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DDCF449-D419-4D5F-A9F5-B7C82D3DA145}"/>
                </a:ext>
              </a:extLst>
            </p:cNvPr>
            <p:cNvSpPr/>
            <p:nvPr/>
          </p:nvSpPr>
          <p:spPr>
            <a:xfrm>
              <a:off x="1970054" y="2699779"/>
              <a:ext cx="1545306" cy="1229842"/>
            </a:xfrm>
            <a:prstGeom prst="roundRect">
              <a:avLst>
                <a:gd name="adj" fmla="val 8921"/>
              </a:avLst>
            </a:prstGeom>
            <a:noFill/>
            <a:ln w="28575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0149E-6349-4FE8-9381-817D0422A1B3}"/>
              </a:ext>
            </a:extLst>
          </p:cNvPr>
          <p:cNvGrpSpPr/>
          <p:nvPr/>
        </p:nvGrpSpPr>
        <p:grpSpPr>
          <a:xfrm>
            <a:off x="4320975" y="3258912"/>
            <a:ext cx="5287240" cy="2409043"/>
            <a:chOff x="4373226" y="2699779"/>
            <a:chExt cx="5287240" cy="240904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9311A1B-3BDD-43D3-8FB6-B4BFC053472B}"/>
                </a:ext>
              </a:extLst>
            </p:cNvPr>
            <p:cNvSpPr/>
            <p:nvPr/>
          </p:nvSpPr>
          <p:spPr>
            <a:xfrm>
              <a:off x="4373226" y="2699779"/>
              <a:ext cx="651263" cy="2409043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A1F402B-CAD0-4004-9820-3F9E47199784}"/>
                </a:ext>
              </a:extLst>
            </p:cNvPr>
            <p:cNvSpPr/>
            <p:nvPr/>
          </p:nvSpPr>
          <p:spPr>
            <a:xfrm>
              <a:off x="8183879" y="3687135"/>
              <a:ext cx="1476587" cy="212893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13">
              <a:extLst>
                <a:ext uri="{FF2B5EF4-FFF2-40B4-BE49-F238E27FC236}">
                  <a16:creationId xmlns:a16="http://schemas.microsoft.com/office/drawing/2014/main" id="{69C6A50A-E29E-42EB-BFA4-1B27A6B2A83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rot="5400000">
              <a:off x="6817076" y="2107079"/>
              <a:ext cx="312148" cy="3898047"/>
            </a:xfrm>
            <a:prstGeom prst="curvedConnector2">
              <a:avLst/>
            </a:prstGeom>
            <a:ln w="28575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10">
            <a:extLst>
              <a:ext uri="{FF2B5EF4-FFF2-40B4-BE49-F238E27FC236}">
                <a16:creationId xmlns:a16="http://schemas.microsoft.com/office/drawing/2014/main" id="{B84AD60B-9CD3-479F-86E0-6F489C5EEBB4}"/>
              </a:ext>
            </a:extLst>
          </p:cNvPr>
          <p:cNvSpPr txBox="1">
            <a:spLocks/>
          </p:cNvSpPr>
          <p:nvPr/>
        </p:nvSpPr>
        <p:spPr>
          <a:xfrm>
            <a:off x="838200" y="1374216"/>
            <a:ext cx="10691530" cy="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Aggregate metrics based on conditions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F7BDCD-EAF3-4E90-8601-6AC56352E99A}"/>
              </a:ext>
            </a:extLst>
          </p:cNvPr>
          <p:cNvGrpSpPr/>
          <p:nvPr/>
        </p:nvGrpSpPr>
        <p:grpSpPr>
          <a:xfrm>
            <a:off x="1917803" y="4038451"/>
            <a:ext cx="9705479" cy="2031052"/>
            <a:chOff x="1970054" y="3492017"/>
            <a:chExt cx="9705479" cy="203105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724E4F-1023-4F17-B45A-52FD4DD93CFC}"/>
                </a:ext>
              </a:extLst>
            </p:cNvPr>
            <p:cNvSpPr/>
            <p:nvPr/>
          </p:nvSpPr>
          <p:spPr>
            <a:xfrm>
              <a:off x="1970054" y="4711698"/>
              <a:ext cx="1545306" cy="3971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286D208-06A2-4524-BDF8-B38895CE99E9}"/>
                </a:ext>
              </a:extLst>
            </p:cNvPr>
            <p:cNvSpPr/>
            <p:nvPr/>
          </p:nvSpPr>
          <p:spPr>
            <a:xfrm>
              <a:off x="8822267" y="3492017"/>
              <a:ext cx="2853266" cy="193996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9037A7-F28D-431A-B82F-0D3A2B7192EA}"/>
                </a:ext>
              </a:extLst>
            </p:cNvPr>
            <p:cNvSpPr/>
            <p:nvPr/>
          </p:nvSpPr>
          <p:spPr>
            <a:xfrm flipV="1">
              <a:off x="2585296" y="3680420"/>
              <a:ext cx="7765204" cy="1842649"/>
            </a:xfrm>
            <a:custGeom>
              <a:avLst/>
              <a:gdLst>
                <a:gd name="connsiteX0" fmla="*/ 0 w 8119534"/>
                <a:gd name="connsiteY0" fmla="*/ 756149 h 1619749"/>
                <a:gd name="connsiteX1" fmla="*/ 2514600 w 8119534"/>
                <a:gd name="connsiteY1" fmla="*/ 28016 h 1619749"/>
                <a:gd name="connsiteX2" fmla="*/ 8119534 w 8119534"/>
                <a:gd name="connsiteY2" fmla="*/ 1619749 h 1619749"/>
                <a:gd name="connsiteX3" fmla="*/ 8119534 w 8119534"/>
                <a:gd name="connsiteY3" fmla="*/ 1619749 h 1619749"/>
                <a:gd name="connsiteX0" fmla="*/ 0 w 8119534"/>
                <a:gd name="connsiteY0" fmla="*/ 660427 h 1524027"/>
                <a:gd name="connsiteX1" fmla="*/ 4377266 w 8119534"/>
                <a:gd name="connsiteY1" fmla="*/ 33894 h 1524027"/>
                <a:gd name="connsiteX2" fmla="*/ 8119534 w 8119534"/>
                <a:gd name="connsiteY2" fmla="*/ 1524027 h 1524027"/>
                <a:gd name="connsiteX3" fmla="*/ 8119534 w 8119534"/>
                <a:gd name="connsiteY3" fmla="*/ 1524027 h 1524027"/>
                <a:gd name="connsiteX0" fmla="*/ 0 w 8119534"/>
                <a:gd name="connsiteY0" fmla="*/ 479280 h 1342880"/>
                <a:gd name="connsiteX1" fmla="*/ 5985932 w 8119534"/>
                <a:gd name="connsiteY1" fmla="*/ 55947 h 1342880"/>
                <a:gd name="connsiteX2" fmla="*/ 8119534 w 8119534"/>
                <a:gd name="connsiteY2" fmla="*/ 1342880 h 1342880"/>
                <a:gd name="connsiteX3" fmla="*/ 8119534 w 8119534"/>
                <a:gd name="connsiteY3" fmla="*/ 1342880 h 1342880"/>
                <a:gd name="connsiteX0" fmla="*/ 0 w 8915401"/>
                <a:gd name="connsiteY0" fmla="*/ 209848 h 1640714"/>
                <a:gd name="connsiteX1" fmla="*/ 6781799 w 8915401"/>
                <a:gd name="connsiteY1" fmla="*/ 353781 h 1640714"/>
                <a:gd name="connsiteX2" fmla="*/ 8915401 w 8915401"/>
                <a:gd name="connsiteY2" fmla="*/ 1640714 h 1640714"/>
                <a:gd name="connsiteX3" fmla="*/ 8915401 w 8915401"/>
                <a:gd name="connsiteY3" fmla="*/ 1640714 h 1640714"/>
                <a:gd name="connsiteX0" fmla="*/ 0 w 8915401"/>
                <a:gd name="connsiteY0" fmla="*/ 350392 h 1781258"/>
                <a:gd name="connsiteX1" fmla="*/ 6976532 w 8915401"/>
                <a:gd name="connsiteY1" fmla="*/ 164125 h 1781258"/>
                <a:gd name="connsiteX2" fmla="*/ 8915401 w 8915401"/>
                <a:gd name="connsiteY2" fmla="*/ 1781258 h 1781258"/>
                <a:gd name="connsiteX3" fmla="*/ 8915401 w 8915401"/>
                <a:gd name="connsiteY3" fmla="*/ 1781258 h 1781258"/>
                <a:gd name="connsiteX0" fmla="*/ 0 w 7665721"/>
                <a:gd name="connsiteY0" fmla="*/ 350392 h 1781258"/>
                <a:gd name="connsiteX1" fmla="*/ 5726852 w 7665721"/>
                <a:gd name="connsiteY1" fmla="*/ 164125 h 1781258"/>
                <a:gd name="connsiteX2" fmla="*/ 7665721 w 7665721"/>
                <a:gd name="connsiteY2" fmla="*/ 1781258 h 1781258"/>
                <a:gd name="connsiteX3" fmla="*/ 7665721 w 7665721"/>
                <a:gd name="connsiteY3" fmla="*/ 1781258 h 1781258"/>
                <a:gd name="connsiteX0" fmla="*/ 0 w 7760971"/>
                <a:gd name="connsiteY0" fmla="*/ 382274 h 1755990"/>
                <a:gd name="connsiteX1" fmla="*/ 5822102 w 7760971"/>
                <a:gd name="connsiteY1" fmla="*/ 138857 h 1755990"/>
                <a:gd name="connsiteX2" fmla="*/ 7760971 w 7760971"/>
                <a:gd name="connsiteY2" fmla="*/ 1755990 h 1755990"/>
                <a:gd name="connsiteX3" fmla="*/ 7760971 w 7760971"/>
                <a:gd name="connsiteY3" fmla="*/ 1755990 h 1755990"/>
                <a:gd name="connsiteX0" fmla="*/ 0 w 7760971"/>
                <a:gd name="connsiteY0" fmla="*/ 422589 h 1796305"/>
                <a:gd name="connsiteX1" fmla="*/ 5822102 w 7760971"/>
                <a:gd name="connsiteY1" fmla="*/ 179172 h 1796305"/>
                <a:gd name="connsiteX2" fmla="*/ 7760971 w 7760971"/>
                <a:gd name="connsiteY2" fmla="*/ 1796305 h 1796305"/>
                <a:gd name="connsiteX3" fmla="*/ 7760971 w 7760971"/>
                <a:gd name="connsiteY3" fmla="*/ 1796305 h 1796305"/>
                <a:gd name="connsiteX0" fmla="*/ 0 w 7765204"/>
                <a:gd name="connsiteY0" fmla="*/ 422589 h 1855572"/>
                <a:gd name="connsiteX1" fmla="*/ 5822102 w 7765204"/>
                <a:gd name="connsiteY1" fmla="*/ 179172 h 1855572"/>
                <a:gd name="connsiteX2" fmla="*/ 7760971 w 7765204"/>
                <a:gd name="connsiteY2" fmla="*/ 1796305 h 1855572"/>
                <a:gd name="connsiteX3" fmla="*/ 7765204 w 7765204"/>
                <a:gd name="connsiteY3" fmla="*/ 1855572 h 1855572"/>
                <a:gd name="connsiteX0" fmla="*/ 0 w 7765204"/>
                <a:gd name="connsiteY0" fmla="*/ 426622 h 1859605"/>
                <a:gd name="connsiteX1" fmla="*/ 5822102 w 7765204"/>
                <a:gd name="connsiteY1" fmla="*/ 183205 h 1859605"/>
                <a:gd name="connsiteX2" fmla="*/ 7765204 w 7765204"/>
                <a:gd name="connsiteY2" fmla="*/ 1859605 h 1859605"/>
                <a:gd name="connsiteX0" fmla="*/ 0 w 7765204"/>
                <a:gd name="connsiteY0" fmla="*/ 426622 h 1859605"/>
                <a:gd name="connsiteX1" fmla="*/ 5822102 w 7765204"/>
                <a:gd name="connsiteY1" fmla="*/ 183205 h 1859605"/>
                <a:gd name="connsiteX2" fmla="*/ 7765204 w 7765204"/>
                <a:gd name="connsiteY2" fmla="*/ 1859605 h 1859605"/>
                <a:gd name="connsiteX0" fmla="*/ 0 w 7765204"/>
                <a:gd name="connsiteY0" fmla="*/ 425541 h 1842649"/>
                <a:gd name="connsiteX1" fmla="*/ 5822102 w 7765204"/>
                <a:gd name="connsiteY1" fmla="*/ 182124 h 1842649"/>
                <a:gd name="connsiteX2" fmla="*/ 7765204 w 7765204"/>
                <a:gd name="connsiteY2" fmla="*/ 1842649 h 184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5204" h="1842649">
                  <a:moveTo>
                    <a:pt x="0" y="425541"/>
                  </a:moveTo>
                  <a:cubicBezTo>
                    <a:pt x="529872" y="-140667"/>
                    <a:pt x="4527901" y="-54061"/>
                    <a:pt x="5822102" y="182124"/>
                  </a:cubicBezTo>
                  <a:cubicBezTo>
                    <a:pt x="7116303" y="418309"/>
                    <a:pt x="7535016" y="1366399"/>
                    <a:pt x="7765204" y="1842649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561CDFF-C1BC-4C0B-985D-AB09D9D900F2}"/>
              </a:ext>
            </a:extLst>
          </p:cNvPr>
          <p:cNvSpPr txBox="1"/>
          <p:nvPr/>
        </p:nvSpPr>
        <p:spPr>
          <a:xfrm>
            <a:off x="10094182" y="5258132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callback_times</a:t>
            </a:r>
            <a:b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</a:br>
            <a:b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#&gt; [1] 24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#&gt; [2] 32</a:t>
            </a:r>
          </a:p>
        </p:txBody>
      </p:sp>
    </p:spTree>
    <p:extLst>
      <p:ext uri="{BB962C8B-B14F-4D97-AF65-F5344CB8AC3E}">
        <p14:creationId xmlns:p14="http://schemas.microsoft.com/office/powerpoint/2010/main" val="6377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5BD49-936A-44E2-A742-D98639D6F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" r="1" b="42154"/>
          <a:stretch/>
        </p:blipFill>
        <p:spPr>
          <a:xfrm>
            <a:off x="3857625" y="1834970"/>
            <a:ext cx="4946228" cy="1478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E3AB-1925-403F-B323-F1681558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Calculations are completely soft-coded</a:t>
            </a:r>
          </a:p>
        </p:txBody>
      </p:sp>
      <p:sp>
        <p:nvSpPr>
          <p:cNvPr id="49" name="Content Placeholder 10">
            <a:extLst>
              <a:ext uri="{FF2B5EF4-FFF2-40B4-BE49-F238E27FC236}">
                <a16:creationId xmlns:a16="http://schemas.microsoft.com/office/drawing/2014/main" id="{39D72A3D-465F-4580-A022-A64A19D5ED65}"/>
              </a:ext>
            </a:extLst>
          </p:cNvPr>
          <p:cNvSpPr txBox="1">
            <a:spLocks/>
          </p:cNvSpPr>
          <p:nvPr/>
        </p:nvSpPr>
        <p:spPr>
          <a:xfrm>
            <a:off x="903492" y="3042754"/>
            <a:ext cx="2484657" cy="89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Easily pass to headliner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87EE40-08AA-4530-9D06-4ECB359E5CC4}"/>
              </a:ext>
            </a:extLst>
          </p:cNvPr>
          <p:cNvSpPr/>
          <p:nvPr/>
        </p:nvSpPr>
        <p:spPr>
          <a:xfrm>
            <a:off x="1771524" y="5251125"/>
            <a:ext cx="1270973" cy="18628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15">
            <a:extLst>
              <a:ext uri="{FF2B5EF4-FFF2-40B4-BE49-F238E27FC236}">
                <a16:creationId xmlns:a16="http://schemas.microsoft.com/office/drawing/2014/main" id="{C34378AB-93DA-4F1B-B741-B7A44BD0EAC3}"/>
              </a:ext>
            </a:extLst>
          </p:cNvPr>
          <p:cNvCxnSpPr>
            <a:cxnSpLocks/>
            <a:stCxn id="21" idx="1"/>
            <a:endCxn id="20" idx="0"/>
          </p:cNvCxnSpPr>
          <p:nvPr/>
        </p:nvCxnSpPr>
        <p:spPr>
          <a:xfrm rot="10800000" flipV="1">
            <a:off x="2407012" y="3993623"/>
            <a:ext cx="1261347" cy="1257501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2358AF-E3DD-4C09-8F42-2DBC63D13664}"/>
              </a:ext>
            </a:extLst>
          </p:cNvPr>
          <p:cNvSpPr/>
          <p:nvPr/>
        </p:nvSpPr>
        <p:spPr>
          <a:xfrm>
            <a:off x="3668358" y="3429000"/>
            <a:ext cx="2033195" cy="1129247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D17F3-16A2-4715-AD1A-DDFFC8BFCAFC}"/>
              </a:ext>
            </a:extLst>
          </p:cNvPr>
          <p:cNvSpPr txBox="1"/>
          <p:nvPr/>
        </p:nvSpPr>
        <p:spPr>
          <a:xfrm>
            <a:off x="1713527" y="5215602"/>
            <a:ext cx="81708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callback_times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headline(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"The avg. callback time has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{trend}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 by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{delta}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minutes since COVID began (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orig_values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The avg. callback time has </a:t>
            </a:r>
            <a:r>
              <a:rPr lang="en-US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en-US" sz="11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by </a:t>
            </a:r>
            <a:r>
              <a:rPr lang="en-US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1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minutes since COVID began (</a:t>
            </a:r>
            <a:r>
              <a:rPr lang="en-US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vs. 32</a:t>
            </a:r>
            <a:r>
              <a:rPr lang="en-US" sz="11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5FB92C-7328-4E56-8766-6B2851724EFD}"/>
              </a:ext>
            </a:extLst>
          </p:cNvPr>
          <p:cNvSpPr txBox="1"/>
          <p:nvPr/>
        </p:nvSpPr>
        <p:spPr>
          <a:xfrm>
            <a:off x="3763893" y="3526138"/>
            <a:ext cx="17331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callback_times</a:t>
            </a:r>
            <a:b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</a:br>
            <a:br>
              <a:rPr lang="en-US" sz="1400" dirty="0"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#&gt; [1] 24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Courier New" panose="02070309020205020404" pitchFamily="49" charset="0"/>
              </a:rPr>
              <a:t>#&gt; [2] 32</a:t>
            </a:r>
          </a:p>
        </p:txBody>
      </p:sp>
    </p:spTree>
    <p:extLst>
      <p:ext uri="{BB962C8B-B14F-4D97-AF65-F5344CB8AC3E}">
        <p14:creationId xmlns:p14="http://schemas.microsoft.com/office/powerpoint/2010/main" val="360060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0" grpId="0" animBg="1"/>
      <p:bldP spid="21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B007-7F80-4DB2-8380-D18B2949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Adding headlines row-by-row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DDDC9-515F-4950-822B-3FF9EA06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59" y="3768389"/>
            <a:ext cx="9732256" cy="195749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 %&gt;%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add_headline_column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compare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hours_asleep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reference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hours_awake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headline =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"The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common_name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spends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{delta}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{hours}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{more}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than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{less}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plural_phrases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hours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plural_phrasing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(single =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"hour"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multi =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"hours"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6BA09-CE91-44F9-B1C1-0A9A4AD15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581"/>
          <a:stretch/>
        </p:blipFill>
        <p:spPr>
          <a:xfrm>
            <a:off x="239058" y="2068176"/>
            <a:ext cx="5266742" cy="97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AEF4D-45FB-4C77-8617-A28E45805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47"/>
          <a:stretch/>
        </p:blipFill>
        <p:spPr>
          <a:xfrm>
            <a:off x="5505800" y="2068176"/>
            <a:ext cx="5848000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65A7-4BCB-4C2D-B49B-F9960F5E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A331-8289-4105-86F5-FF92BEFFE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1968"/>
            <a:ext cx="11223171" cy="5331732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add_date_columns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date_col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date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Helper function for comparing date ranges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  [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 = 0</a:t>
            </a:r>
            <a:r>
              <a:rPr lang="en-US" dirty="0">
                <a:solidFill>
                  <a:schemeClr val="accent1"/>
                </a:solidFill>
              </a:rPr>
              <a:t>  vs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 = -12</a:t>
            </a:r>
            <a:r>
              <a:rPr lang="en-US" dirty="0">
                <a:solidFill>
                  <a:schemeClr val="accent1"/>
                </a:solidFill>
                <a:cs typeface="Courier New" panose="02070309020205020404" pitchFamily="49" charset="0"/>
              </a:rPr>
              <a:t>]</a:t>
            </a: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cs typeface="Courier New" panose="02070309020205020404" pitchFamily="49" charset="0"/>
              </a:rPr>
              <a:t>Other benefits of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glue()</a:t>
            </a:r>
          </a:p>
          <a:p>
            <a:pPr lvl="1"/>
            <a:r>
              <a:rPr lang="en-US" dirty="0">
                <a:solidFill>
                  <a:schemeClr val="accent1"/>
                </a:solidFill>
                <a:cs typeface="Courier New" panose="02070309020205020404" pitchFamily="49" charset="0"/>
              </a:rPr>
              <a:t>Can add together</a:t>
            </a:r>
          </a:p>
          <a:p>
            <a:pPr lvl="1"/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cs typeface="Courier New" panose="02070309020205020404" pitchFamily="49" charset="0"/>
              </a:rPr>
              <a:t>Can reference other variables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CFC80-E89C-4BA6-813C-8BFB4944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17" y="3915889"/>
            <a:ext cx="7384996" cy="681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519C6-EC59-41E5-9634-11EBF228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86" y="5120582"/>
            <a:ext cx="9068796" cy="17374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5A1336-1298-41D0-8A4D-D81FFF7EDBCE}"/>
              </a:ext>
            </a:extLst>
          </p:cNvPr>
          <p:cNvGrpSpPr/>
          <p:nvPr/>
        </p:nvGrpSpPr>
        <p:grpSpPr>
          <a:xfrm>
            <a:off x="7016187" y="1910080"/>
            <a:ext cx="5045183" cy="1285240"/>
            <a:chOff x="7055377" y="1371600"/>
            <a:chExt cx="5045183" cy="12852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E86592-2A52-41B2-8100-2748E92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98"/>
            <a:stretch/>
          </p:blipFill>
          <p:spPr>
            <a:xfrm>
              <a:off x="7055377" y="1411968"/>
              <a:ext cx="5005994" cy="115343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49210-EA02-4B73-8CA1-6C4F006F217C}"/>
                </a:ext>
              </a:extLst>
            </p:cNvPr>
            <p:cNvSpPr/>
            <p:nvPr/>
          </p:nvSpPr>
          <p:spPr>
            <a:xfrm>
              <a:off x="7055377" y="1610360"/>
              <a:ext cx="5005993" cy="15748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B3EF640-226F-46C5-AFAF-5A53B0153C2B}"/>
                </a:ext>
              </a:extLst>
            </p:cNvPr>
            <p:cNvSpPr/>
            <p:nvPr/>
          </p:nvSpPr>
          <p:spPr>
            <a:xfrm>
              <a:off x="8937384" y="1371600"/>
              <a:ext cx="3163176" cy="1285240"/>
            </a:xfrm>
            <a:prstGeom prst="roundRect">
              <a:avLst>
                <a:gd name="adj" fmla="val 8739"/>
              </a:avLst>
            </a:prstGeom>
            <a:noFill/>
            <a:ln w="190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643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6F0D4-698D-486A-B1A5-B34D3859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9BECD48-A422-453C-B8BA-9F0FCA53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619" y="1788511"/>
            <a:ext cx="4849488" cy="16569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A695-74A9-4D34-BD61-F4D725D72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github.com/</a:t>
            </a:r>
            <a:r>
              <a:rPr lang="en-US" sz="2000" dirty="0" err="1">
                <a:solidFill>
                  <a:schemeClr val="bg1"/>
                </a:solidFill>
              </a:rPr>
              <a:t>rjake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headliner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whereiation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simplecolors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shinyobjects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A1647-F01C-48A5-B6B8-30341D90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607" y="3964115"/>
            <a:ext cx="4837061" cy="13906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230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768F-22AB-4585-A410-46DC5A7C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on a shiny add-in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A8081-53C3-42A4-80B7-95C8DB1E8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225"/>
          <a:stretch/>
        </p:blipFill>
        <p:spPr>
          <a:xfrm>
            <a:off x="6127383" y="1778485"/>
            <a:ext cx="3936215" cy="332390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E546D7E-8AE3-4945-9140-5B73CBF05606}"/>
              </a:ext>
            </a:extLst>
          </p:cNvPr>
          <p:cNvGrpSpPr/>
          <p:nvPr/>
        </p:nvGrpSpPr>
        <p:grpSpPr>
          <a:xfrm>
            <a:off x="980125" y="1404264"/>
            <a:ext cx="4925823" cy="5254720"/>
            <a:chOff x="980125" y="1404264"/>
            <a:chExt cx="5293306" cy="5660026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97A59DF-EE02-4E62-894E-C79AFDF004ED}"/>
                </a:ext>
              </a:extLst>
            </p:cNvPr>
            <p:cNvSpPr/>
            <p:nvPr/>
          </p:nvSpPr>
          <p:spPr>
            <a:xfrm>
              <a:off x="980125" y="1404264"/>
              <a:ext cx="5293305" cy="2793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EA647483-ED16-4AC9-A0E7-60F97FC0939D}"/>
                </a:ext>
              </a:extLst>
            </p:cNvPr>
            <p:cNvSpPr/>
            <p:nvPr/>
          </p:nvSpPr>
          <p:spPr>
            <a:xfrm>
              <a:off x="3923017" y="4772228"/>
              <a:ext cx="690491" cy="34754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835572DD-6F00-4AB2-AF92-313E836D7ECB}"/>
                </a:ext>
              </a:extLst>
            </p:cNvPr>
            <p:cNvSpPr/>
            <p:nvPr/>
          </p:nvSpPr>
          <p:spPr>
            <a:xfrm>
              <a:off x="3923017" y="4300784"/>
              <a:ext cx="690491" cy="34754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794D0B6A-0296-4B68-9F59-A9453643D3B0}"/>
                </a:ext>
              </a:extLst>
            </p:cNvPr>
            <p:cNvSpPr/>
            <p:nvPr/>
          </p:nvSpPr>
          <p:spPr>
            <a:xfrm>
              <a:off x="5134210" y="4259149"/>
              <a:ext cx="856474" cy="1363719"/>
            </a:xfrm>
            <a:prstGeom prst="roundRect">
              <a:avLst>
                <a:gd name="adj" fmla="val 1121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CB4F4E13-EF44-448F-AA42-BFE21DC48CAA}"/>
                </a:ext>
              </a:extLst>
            </p:cNvPr>
            <p:cNvSpPr/>
            <p:nvPr/>
          </p:nvSpPr>
          <p:spPr>
            <a:xfrm>
              <a:off x="1258674" y="5213861"/>
              <a:ext cx="2345940" cy="3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A8BCE0A2-C269-4C2E-9486-EA59BC0C0771}"/>
                </a:ext>
              </a:extLst>
            </p:cNvPr>
            <p:cNvSpPr/>
            <p:nvPr/>
          </p:nvSpPr>
          <p:spPr>
            <a:xfrm>
              <a:off x="1258674" y="4768657"/>
              <a:ext cx="2345940" cy="34719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70BBB5D4-A4D9-405C-92D2-79E0C31CC2FE}"/>
                </a:ext>
              </a:extLst>
            </p:cNvPr>
            <p:cNvSpPr/>
            <p:nvPr/>
          </p:nvSpPr>
          <p:spPr>
            <a:xfrm>
              <a:off x="1258674" y="4300784"/>
              <a:ext cx="2345940" cy="34754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156FA68-11A1-43F8-9A45-3ADCB2F30988}"/>
                </a:ext>
              </a:extLst>
            </p:cNvPr>
            <p:cNvSpPr/>
            <p:nvPr/>
          </p:nvSpPr>
          <p:spPr>
            <a:xfrm>
              <a:off x="980125" y="5622867"/>
              <a:ext cx="5293305" cy="1433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8C784A29-95E7-4CF4-BBBB-BED31289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0126" y="1408926"/>
              <a:ext cx="5293305" cy="5655364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6705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CA38-4EAD-45D7-A6A2-1A934597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Jake Riley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FC34-36AC-4F01-B7EC-BAB8FF70B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Clinical Data Analyst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viz, maps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Tableau, Qlik, 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 Package development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simplecolors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shinyobjects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b="1" dirty="0"/>
              <a:t>headliner</a:t>
            </a:r>
          </a:p>
          <a:p>
            <a:pPr lvl="1"/>
            <a:r>
              <a:rPr lang="en-US" b="1" dirty="0" err="1"/>
              <a:t>whereiation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470BE-6049-444C-83D3-9E24B0DE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97" y="1473871"/>
            <a:ext cx="4719554" cy="1240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F58C2-FF3E-4901-99D6-57582A8DA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997" y="4001294"/>
            <a:ext cx="5956606" cy="24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3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7F09-A60A-46D7-A1A4-F5D3EEEB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75408" cy="960438"/>
          </a:xfrm>
        </p:spPr>
        <p:txBody>
          <a:bodyPr/>
          <a:lstStyle/>
          <a:p>
            <a:r>
              <a:rPr lang="en-US" dirty="0" err="1"/>
              <a:t>whereiation</a:t>
            </a:r>
            <a:endParaRPr lang="en-US" dirty="0"/>
          </a:p>
        </p:txBody>
      </p:sp>
      <p:pic>
        <p:nvPicPr>
          <p:cNvPr id="1026" name="Picture 2" descr="A great infographic looking at factors influencing variation in dogs’ wait times at PAWS">
            <a:extLst>
              <a:ext uri="{FF2B5EF4-FFF2-40B4-BE49-F238E27FC236}">
                <a16:creationId xmlns:a16="http://schemas.microsoft.com/office/drawing/2014/main" id="{09A4D76F-ADE8-44EC-9C31-5C258F8A97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" y="1712056"/>
            <a:ext cx="9967640" cy="457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83846-C41B-4526-AD4E-D6DAC3BE2CCC}"/>
              </a:ext>
            </a:extLst>
          </p:cNvPr>
          <p:cNvSpPr txBox="1"/>
          <p:nvPr/>
        </p:nvSpPr>
        <p:spPr>
          <a:xfrm>
            <a:off x="9900567" y="272315"/>
            <a:ext cx="204414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plot_spread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paws_data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“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n_days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9F564B-9DBC-4061-8C2C-6B03E5E163EC}"/>
              </a:ext>
            </a:extLst>
          </p:cNvPr>
          <p:cNvSpPr/>
          <p:nvPr/>
        </p:nvSpPr>
        <p:spPr>
          <a:xfrm>
            <a:off x="2409642" y="1940370"/>
            <a:ext cx="2133835" cy="29061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EAB36F-1522-4CD6-836C-50E91AC9725B}"/>
              </a:ext>
            </a:extLst>
          </p:cNvPr>
          <p:cNvSpPr/>
          <p:nvPr/>
        </p:nvSpPr>
        <p:spPr>
          <a:xfrm>
            <a:off x="1760050" y="2491774"/>
            <a:ext cx="2511451" cy="2492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CBF404-BB89-49CB-8C76-FC941C1A17E1}"/>
              </a:ext>
            </a:extLst>
          </p:cNvPr>
          <p:cNvSpPr txBox="1"/>
          <p:nvPr/>
        </p:nvSpPr>
        <p:spPr>
          <a:xfrm>
            <a:off x="4543477" y="1894128"/>
            <a:ext cx="331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High variation, a few large groups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A37FD-258E-41E6-93D8-12BB1423ED49}"/>
              </a:ext>
            </a:extLst>
          </p:cNvPr>
          <p:cNvSpPr txBox="1"/>
          <p:nvPr/>
        </p:nvSpPr>
        <p:spPr>
          <a:xfrm>
            <a:off x="4271501" y="2445532"/>
            <a:ext cx="349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High variation, several small groups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3B8BC7-067D-4137-A235-FC9B977B2C64}"/>
              </a:ext>
            </a:extLst>
          </p:cNvPr>
          <p:cNvSpPr/>
          <p:nvPr/>
        </p:nvSpPr>
        <p:spPr>
          <a:xfrm>
            <a:off x="2801619" y="5124509"/>
            <a:ext cx="535554" cy="2607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FBD955-B1AA-4368-B179-CF5BAE7A58D7}"/>
              </a:ext>
            </a:extLst>
          </p:cNvPr>
          <p:cNvSpPr txBox="1"/>
          <p:nvPr/>
        </p:nvSpPr>
        <p:spPr>
          <a:xfrm>
            <a:off x="3337173" y="5070240"/>
            <a:ext cx="300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Small variation, 2 large groups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A9E204-043C-4A8B-B33D-80F83F9E32CE}"/>
              </a:ext>
            </a:extLst>
          </p:cNvPr>
          <p:cNvSpPr/>
          <p:nvPr/>
        </p:nvSpPr>
        <p:spPr>
          <a:xfrm>
            <a:off x="9455438" y="1940370"/>
            <a:ext cx="274320" cy="27432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C430FB-A370-4CD7-8860-2A5E59CF63EB}"/>
              </a:ext>
            </a:extLst>
          </p:cNvPr>
          <p:cNvSpPr txBox="1"/>
          <p:nvPr/>
        </p:nvSpPr>
        <p:spPr>
          <a:xfrm>
            <a:off x="9189282" y="2152690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372601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 animBg="1"/>
      <p:bldP spid="12" grpId="0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BF35-9AB1-4572-8410-CBDAE144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turnover vary by…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2A15-3E39-4D5F-89B8-FAFF178DB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job_level</a:t>
            </a:r>
            <a:endParaRPr lang="en-US" dirty="0">
              <a:solidFill>
                <a:schemeClr val="accent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+mj-lt"/>
                <a:cs typeface="Courier New" panose="02070309020205020404" pitchFamily="49" charset="0"/>
              </a:rPr>
              <a:t>Overall avg turnover = 16%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6B39-9174-48BD-9AA2-4BA76F17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76" y="2778856"/>
            <a:ext cx="4119866" cy="3297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15224-7AA0-40F8-A532-627AD798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80" y="2778855"/>
            <a:ext cx="4897532" cy="29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4DE38D-8498-46D5-AB61-9087671C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0" y="1347624"/>
            <a:ext cx="10897160" cy="5372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2465F-5C87-4AD0-9A27-7B39166829AA}"/>
              </a:ext>
            </a:extLst>
          </p:cNvPr>
          <p:cNvSpPr txBox="1"/>
          <p:nvPr/>
        </p:nvSpPr>
        <p:spPr>
          <a:xfrm>
            <a:off x="9252000" y="198385"/>
            <a:ext cx="260634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plot_deltas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employee_attrition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"attrition"</a:t>
            </a:r>
            <a:b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A35499-4518-4EE4-89CB-72C77857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88811" cy="960438"/>
          </a:xfrm>
        </p:spPr>
        <p:txBody>
          <a:bodyPr/>
          <a:lstStyle/>
          <a:p>
            <a:r>
              <a:rPr lang="en-US" dirty="0" err="1"/>
              <a:t>whereiation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8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02465F-5C87-4AD0-9A27-7B39166829AA}"/>
              </a:ext>
            </a:extLst>
          </p:cNvPr>
          <p:cNvSpPr txBox="1"/>
          <p:nvPr/>
        </p:nvSpPr>
        <p:spPr>
          <a:xfrm>
            <a:off x="8154292" y="247687"/>
            <a:ext cx="356492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employee_attrition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job_level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"Intern")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plot_deltas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"attrition“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80B7-B142-440F-B9B6-FEFF2B24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1354099"/>
            <a:ext cx="11246428" cy="51437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586F4D-D4C6-4163-B9DC-B84CE9B5029A}"/>
              </a:ext>
            </a:extLst>
          </p:cNvPr>
          <p:cNvGrpSpPr/>
          <p:nvPr/>
        </p:nvGrpSpPr>
        <p:grpSpPr>
          <a:xfrm>
            <a:off x="9669043" y="5991859"/>
            <a:ext cx="1642501" cy="643164"/>
            <a:chOff x="9669043" y="5854699"/>
            <a:chExt cx="1642501" cy="6431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619DFD-3557-48D9-82BB-289931B5532C}"/>
                </a:ext>
              </a:extLst>
            </p:cNvPr>
            <p:cNvSpPr txBox="1"/>
            <p:nvPr/>
          </p:nvSpPr>
          <p:spPr>
            <a:xfrm>
              <a:off x="9669043" y="6128531"/>
              <a:ext cx="1642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Mean now 10%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0F3F01-E73D-4ECE-B9D5-C95AC01A10C3}"/>
                </a:ext>
              </a:extLst>
            </p:cNvPr>
            <p:cNvSpPr/>
            <p:nvPr/>
          </p:nvSpPr>
          <p:spPr>
            <a:xfrm>
              <a:off x="10223593" y="5854699"/>
              <a:ext cx="400050" cy="36908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6708F770-0438-4EE0-A3E9-CAC2981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88811" cy="960438"/>
          </a:xfrm>
        </p:spPr>
        <p:txBody>
          <a:bodyPr/>
          <a:lstStyle/>
          <a:p>
            <a:r>
              <a:rPr lang="en-US" dirty="0" err="1"/>
              <a:t>whereiation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76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E4A92-D3B6-4351-8AB4-1A41A93F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two groups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9EB7B0-CB90-4AF0-B5A1-70CC8217E2BA}"/>
              </a:ext>
            </a:extLst>
          </p:cNvPr>
          <p:cNvSpPr txBox="1"/>
          <p:nvPr/>
        </p:nvSpPr>
        <p:spPr>
          <a:xfrm>
            <a:off x="9564329" y="145487"/>
            <a:ext cx="2323072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plot_group_split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df = attrition,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split_on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"gender", 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type = ...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76738E-6E5C-4408-8D26-775BB6E32AFE}"/>
              </a:ext>
            </a:extLst>
          </p:cNvPr>
          <p:cNvGrpSpPr/>
          <p:nvPr/>
        </p:nvGrpSpPr>
        <p:grpSpPr>
          <a:xfrm>
            <a:off x="35495" y="1325564"/>
            <a:ext cx="6060505" cy="1969311"/>
            <a:chOff x="117619" y="1510230"/>
            <a:chExt cx="6060505" cy="196931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72F402-5D2E-49CA-ABD9-0817AFB8E6BB}"/>
                </a:ext>
              </a:extLst>
            </p:cNvPr>
            <p:cNvGrpSpPr/>
            <p:nvPr/>
          </p:nvGrpSpPr>
          <p:grpSpPr>
            <a:xfrm>
              <a:off x="117619" y="1510230"/>
              <a:ext cx="6060505" cy="1969311"/>
              <a:chOff x="117619" y="1510230"/>
              <a:chExt cx="6060505" cy="196931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70EA879-D56A-4313-A21C-8120C50047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0115" y="1895457"/>
                <a:ext cx="5850074" cy="15840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698612-F214-402F-863C-FAF10EEE27A3}"/>
                  </a:ext>
                </a:extLst>
              </p:cNvPr>
              <p:cNvSpPr txBox="1"/>
              <p:nvPr/>
            </p:nvSpPr>
            <p:spPr>
              <a:xfrm>
                <a:off x="117619" y="1510230"/>
                <a:ext cx="6060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How is turnover in HR different for women vs men? It’s higher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AD1015D-F21B-49EF-8F80-86D99D9077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5089" y="2133730"/>
              <a:ext cx="231776" cy="44593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210D07-A5B9-4B0A-9BC9-5DB710935FAC}"/>
              </a:ext>
            </a:extLst>
          </p:cNvPr>
          <p:cNvGrpSpPr/>
          <p:nvPr/>
        </p:nvGrpSpPr>
        <p:grpSpPr>
          <a:xfrm>
            <a:off x="35495" y="3666099"/>
            <a:ext cx="5923401" cy="1923100"/>
            <a:chOff x="6216345" y="2612482"/>
            <a:chExt cx="5923401" cy="19231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4A32CF-F952-4054-ADB4-D1111EDD8859}"/>
                </a:ext>
              </a:extLst>
            </p:cNvPr>
            <p:cNvGrpSpPr/>
            <p:nvPr/>
          </p:nvGrpSpPr>
          <p:grpSpPr>
            <a:xfrm>
              <a:off x="6216345" y="2612482"/>
              <a:ext cx="5923401" cy="1923100"/>
              <a:chOff x="6216345" y="2612482"/>
              <a:chExt cx="5923401" cy="19231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F20F60B-FE4C-4E9A-811F-804B1F0B2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7586" y="3023372"/>
                <a:ext cx="5852160" cy="1512210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99C354-EAA4-4CB1-8E94-576E0EB99B77}"/>
                  </a:ext>
                </a:extLst>
              </p:cNvPr>
              <p:cNvSpPr txBox="1"/>
              <p:nvPr/>
            </p:nvSpPr>
            <p:spPr>
              <a:xfrm>
                <a:off x="6216345" y="2612482"/>
                <a:ext cx="51859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How many women are in research vs men? ~200 less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6EAF7E1-14F3-4DFC-95B6-45575C60F3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2117" y="3602217"/>
              <a:ext cx="164747" cy="50905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0D1C535-AD1A-468C-AC70-9633C482FE12}"/>
              </a:ext>
            </a:extLst>
          </p:cNvPr>
          <p:cNvGrpSpPr/>
          <p:nvPr/>
        </p:nvGrpSpPr>
        <p:grpSpPr>
          <a:xfrm>
            <a:off x="6110687" y="4767278"/>
            <a:ext cx="5850073" cy="1890842"/>
            <a:chOff x="187052" y="3733709"/>
            <a:chExt cx="5850073" cy="18908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8BADDF-61EB-425F-8EAB-DA75A424291E}"/>
                </a:ext>
              </a:extLst>
            </p:cNvPr>
            <p:cNvGrpSpPr/>
            <p:nvPr/>
          </p:nvGrpSpPr>
          <p:grpSpPr>
            <a:xfrm>
              <a:off x="187052" y="3733709"/>
              <a:ext cx="5850073" cy="1890842"/>
              <a:chOff x="187052" y="3733709"/>
              <a:chExt cx="5850073" cy="189084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93BB7BB-8A51-491C-9F2C-B9A901B4D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052" y="4103041"/>
                <a:ext cx="5850073" cy="1521510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E94401-4E36-43EA-94E1-3EB1AF1F431A}"/>
                  </a:ext>
                </a:extLst>
              </p:cNvPr>
              <p:cNvSpPr txBox="1"/>
              <p:nvPr/>
            </p:nvSpPr>
            <p:spPr>
              <a:xfrm>
                <a:off x="187052" y="3733709"/>
                <a:ext cx="565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What % of research employees are women vs men? ~40%</a:t>
                </a:r>
              </a:p>
            </p:txBody>
          </p: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0C019B1-E747-41F3-929A-AD38A685553C}"/>
                </a:ext>
              </a:extLst>
            </p:cNvPr>
            <p:cNvCxnSpPr>
              <a:cxnSpLocks/>
            </p:cNvCxnSpPr>
            <p:nvPr/>
          </p:nvCxnSpPr>
          <p:spPr>
            <a:xfrm>
              <a:off x="4694966" y="4453666"/>
              <a:ext cx="515126" cy="50519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0E0AF8D-9504-4DA7-A7F2-1D16313262FA}"/>
              </a:ext>
            </a:extLst>
          </p:cNvPr>
          <p:cNvGrpSpPr/>
          <p:nvPr/>
        </p:nvGrpSpPr>
        <p:grpSpPr>
          <a:xfrm>
            <a:off x="6108416" y="2639018"/>
            <a:ext cx="5878284" cy="1861344"/>
            <a:chOff x="6108416" y="2639018"/>
            <a:chExt cx="5878284" cy="186134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69D7CAA-0D7F-40A1-9DD6-B2809AD05FA2}"/>
                </a:ext>
              </a:extLst>
            </p:cNvPr>
            <p:cNvGrpSpPr/>
            <p:nvPr/>
          </p:nvGrpSpPr>
          <p:grpSpPr>
            <a:xfrm>
              <a:off x="6108416" y="2639018"/>
              <a:ext cx="5878284" cy="1861344"/>
              <a:chOff x="6141813" y="4799049"/>
              <a:chExt cx="5878284" cy="186134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FC11A46-54CA-4D29-8BB1-41C72BC30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7937" y="5168382"/>
                <a:ext cx="5852160" cy="1492011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0D899F-4F18-4E78-AE97-BB7CFE69E9E6}"/>
                  </a:ext>
                </a:extLst>
              </p:cNvPr>
              <p:cNvSpPr txBox="1"/>
              <p:nvPr/>
            </p:nvSpPr>
            <p:spPr>
              <a:xfrm>
                <a:off x="6141813" y="4799049"/>
                <a:ext cx="5095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What % of female employees are in research? ~65%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B50EEB8-3250-4A29-80DD-5577679E58CB}"/>
                </a:ext>
              </a:extLst>
            </p:cNvPr>
            <p:cNvCxnSpPr>
              <a:cxnSpLocks/>
            </p:cNvCxnSpPr>
            <p:nvPr/>
          </p:nvCxnSpPr>
          <p:spPr>
            <a:xfrm>
              <a:off x="11671039" y="3316126"/>
              <a:ext cx="182134" cy="7193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04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AA0F-0331-4F23-85B2-2575A71B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 insightful dashboards isn’t easy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8FC7D3-9CB2-493D-8919-4C2F41427D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0759" y="2143075"/>
            <a:ext cx="5378726" cy="40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34AFA-936E-4DC2-94ED-5C1B2161CBA2}"/>
              </a:ext>
            </a:extLst>
          </p:cNvPr>
          <p:cNvSpPr txBox="1"/>
          <p:nvPr/>
        </p:nvSpPr>
        <p:spPr>
          <a:xfrm>
            <a:off x="8679485" y="2778468"/>
            <a:ext cx="31857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Insights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More meaningful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High risk of technical debt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DD993-7233-47B5-ABF6-1AA87E0E0F9D}"/>
              </a:ext>
            </a:extLst>
          </p:cNvPr>
          <p:cNvSpPr txBox="1"/>
          <p:nvPr/>
        </p:nvSpPr>
        <p:spPr>
          <a:xfrm>
            <a:off x="115032" y="2778468"/>
            <a:ext cx="318572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</a:rPr>
              <a:t>Facts</a:t>
            </a:r>
          </a:p>
          <a:p>
            <a:pPr algn="r"/>
            <a:endParaRPr lang="en-US" dirty="0">
              <a:solidFill>
                <a:schemeClr val="accent1"/>
              </a:solidFill>
            </a:endParaRPr>
          </a:p>
          <a:p>
            <a:pPr algn="r"/>
            <a:r>
              <a:rPr lang="en-US" dirty="0">
                <a:solidFill>
                  <a:schemeClr val="accent1"/>
                </a:solidFill>
              </a:rPr>
              <a:t>Easy out of the box</a:t>
            </a:r>
          </a:p>
          <a:p>
            <a:pPr algn="r"/>
            <a:endParaRPr lang="en-US" dirty="0">
              <a:solidFill>
                <a:schemeClr val="accent1"/>
              </a:solidFill>
            </a:endParaRPr>
          </a:p>
          <a:p>
            <a:pPr algn="r"/>
            <a:r>
              <a:rPr lang="en-US" dirty="0">
                <a:solidFill>
                  <a:schemeClr val="accent1"/>
                </a:solidFill>
              </a:rPr>
              <a:t>Risk of low adoption if takeaway isn’t obvious or actionable</a:t>
            </a:r>
          </a:p>
        </p:txBody>
      </p:sp>
    </p:spTree>
    <p:extLst>
      <p:ext uri="{BB962C8B-B14F-4D97-AF65-F5344CB8AC3E}">
        <p14:creationId xmlns:p14="http://schemas.microsoft.com/office/powerpoint/2010/main" val="22398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5895-3408-4B50-B2DC-E45F583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a good title for this chart?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67AFFB-2219-4801-9478-A9061C9FBC83}"/>
              </a:ext>
            </a:extLst>
          </p:cNvPr>
          <p:cNvSpPr/>
          <p:nvPr/>
        </p:nvSpPr>
        <p:spPr>
          <a:xfrm>
            <a:off x="497026" y="1811804"/>
            <a:ext cx="5107249" cy="1210517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“Callback response times by month”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Vague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No insight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No lift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Static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6A8898-1CE3-4D36-885B-30B394F01A55}"/>
              </a:ext>
            </a:extLst>
          </p:cNvPr>
          <p:cNvSpPr/>
          <p:nvPr/>
        </p:nvSpPr>
        <p:spPr>
          <a:xfrm>
            <a:off x="497026" y="3429000"/>
            <a:ext cx="5107250" cy="1210518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“The avg. callback time has changed from </a:t>
            </a:r>
            <a:r>
              <a:rPr lang="en-US" sz="1600" b="1" dirty="0">
                <a:solidFill>
                  <a:schemeClr val="accent1"/>
                </a:solidFill>
              </a:rPr>
              <a:t>32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1600" b="1" dirty="0">
                <a:solidFill>
                  <a:schemeClr val="accent1"/>
                </a:solidFill>
              </a:rPr>
              <a:t>24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mins.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Manual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Okay insights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Light lift 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A little 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E6B041-5766-4919-B9D9-3C85D7D76151}"/>
              </a:ext>
            </a:extLst>
          </p:cNvPr>
          <p:cNvSpPr/>
          <p:nvPr/>
        </p:nvSpPr>
        <p:spPr>
          <a:xfrm>
            <a:off x="497026" y="5109421"/>
            <a:ext cx="7111137" cy="1210518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“The avg. callback time has </a:t>
            </a:r>
            <a:r>
              <a:rPr lang="en-US" sz="1600" b="1" dirty="0">
                <a:solidFill>
                  <a:schemeClr val="accent1"/>
                </a:solidFill>
              </a:rPr>
              <a:t>decreased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by</a:t>
            </a:r>
            <a:r>
              <a:rPr lang="en-US" sz="1600" b="1" dirty="0">
                <a:solidFill>
                  <a:schemeClr val="accent1"/>
                </a:solidFill>
              </a:rPr>
              <a:t> 8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minutes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since COVID began (</a:t>
            </a:r>
            <a:r>
              <a:rPr lang="en-US" sz="1600" b="1" dirty="0">
                <a:solidFill>
                  <a:schemeClr val="accent1"/>
                </a:solidFill>
              </a:rPr>
              <a:t>24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</a:t>
            </a:r>
            <a:r>
              <a:rPr lang="en-US" sz="1600" b="1" dirty="0">
                <a:solidFill>
                  <a:schemeClr val="accent1"/>
                </a:solidFill>
              </a:rPr>
              <a:t>32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)”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Custom function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Good insights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Heavy lift - a few hundred lines of code to do well (technical debt)</a:t>
            </a:r>
          </a:p>
          <a:p>
            <a:pPr marL="341313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Very dynamic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D84F5-AC2D-4E77-8A79-E34AB741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926" y="1748579"/>
            <a:ext cx="5023108" cy="3067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793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10013</TotalTime>
  <Words>846</Words>
  <Application>Microsoft Office PowerPoint</Application>
  <PresentationFormat>Widescreen</PresentationFormat>
  <Paragraphs>150</Paragraphs>
  <Slides>17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Fira Code</vt:lpstr>
      <vt:lpstr>Office Theme</vt:lpstr>
      <vt:lpstr>R Package Development &amp;  My Analytics Workflow</vt:lpstr>
      <vt:lpstr>Jake Riley</vt:lpstr>
      <vt:lpstr>whereiation</vt:lpstr>
      <vt:lpstr>How does turnover vary by…</vt:lpstr>
      <vt:lpstr>whereiation</vt:lpstr>
      <vt:lpstr>whereiation</vt:lpstr>
      <vt:lpstr>Compare two groups</vt:lpstr>
      <vt:lpstr>Building insightful dashboards isn’t easy</vt:lpstr>
      <vt:lpstr>What’s a good title for this chart?</vt:lpstr>
      <vt:lpstr>Enter headliner</vt:lpstr>
      <vt:lpstr>Enter headliner</vt:lpstr>
      <vt:lpstr>Helper functions</vt:lpstr>
      <vt:lpstr>Calculations are completely soft-coded</vt:lpstr>
      <vt:lpstr>Adding headlines row-by-row</vt:lpstr>
      <vt:lpstr>Other functionality</vt:lpstr>
      <vt:lpstr>Thank you</vt:lpstr>
      <vt:lpstr>Working on a shiny add-in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riley</dc:creator>
  <cp:lastModifiedBy>jake riley</cp:lastModifiedBy>
  <cp:revision>81</cp:revision>
  <dcterms:created xsi:type="dcterms:W3CDTF">2021-05-07T00:29:58Z</dcterms:created>
  <dcterms:modified xsi:type="dcterms:W3CDTF">2021-06-16T23:02:00Z</dcterms:modified>
</cp:coreProperties>
</file>